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84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FA3E258-5858-480F-8F33-8750EAC92216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0675BFB-0E13-4C53-959A-2E33CB85AA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6A22D0-4BB3-492A-846A-04B91E6C0B5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686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F5216B5-904E-4206-9819-85576F10EC6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osceles Triangle 6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A35CD9A8-9F3E-4A84-A31B-DFA9D27D61E2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B107E9E-D5D5-4EF0-A6B5-05AB78F665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533A5-5508-4B6E-BD60-C6314CCC28F3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B0F19-0472-4A02-B62E-3F26944959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095F3-193A-4E64-AF72-673D540B73D9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08538-CB48-4C0A-8CBD-76890A36D6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445FF0-DF20-4DF2-93C6-8D763C0602E8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13ED1-2EF6-4F9F-BDBB-33BA0BC9DE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8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Isosceles Triangle 7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Straight Connector 10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9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85F5E2-95A3-4A02-AA97-CDC90B730C20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AB8DB1-2C9F-4D2B-8495-0D15C19C8F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0A71F-5E95-49A6-9287-3371721A14A8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49FC6-6CAB-4D36-8039-47E861D722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E14AC-44B4-404E-988B-EDA0D2D82B9D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35672DBD-5D29-42B7-99D1-B979240E12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9A330-3738-475D-B276-2ACBCF7A69C2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81AB1-E1D2-4D85-A1AD-FABEB5923C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4DB23-D05C-41F8-A599-36AF10C88449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29E37-FC22-44EF-BD56-953C9B5674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47A177EB-C86B-41F9-BF74-44BFA517E36E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5543B890-BE90-48C8-A12F-6417D5909A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248E4BDD-B9F1-4C8B-BAC3-8E0E9DBD19A6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6C788F1D-7DD8-4874-A4E8-BEFCFEC50D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0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01D3E1B1-73A2-45DB-B3E0-0ED338031828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546F8185-3403-491B-A6AF-7BFCA626C5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5" r:id="rId4"/>
    <p:sldLayoutId id="2147483699" r:id="rId5"/>
    <p:sldLayoutId id="2147483694" r:id="rId6"/>
    <p:sldLayoutId id="2147483693" r:id="rId7"/>
    <p:sldLayoutId id="2147483700" r:id="rId8"/>
    <p:sldLayoutId id="2147483701" r:id="rId9"/>
    <p:sldLayoutId id="2147483692" r:id="rId10"/>
    <p:sldLayoutId id="2147483691" r:id="rId11"/>
  </p:sldLayoutIdLst>
  <p:transition>
    <p:randomBar dir="vert"/>
  </p:transition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65C0E0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65C0E0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65C0E0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65C0E0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65C0E0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65C0E0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65C0E0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65C0E0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65C0E0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8EBFD1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.jpeg"/><Relationship Id="rId7" Type="http://schemas.openxmlformats.org/officeDocument/2006/relationships/hyperlink" Target="http://images.google.com/imgres?imgurl=http://www.educantabria.es/binary/128/save%20the%20planet.jpg&amp;imgrefurl=http://www.educantabria.es/portal/c/portal/layout?p_l_id=7257.41&amp;h=378&amp;w=400&amp;sz=76&amp;hl=en&amp;start=2&amp;usg=__AR2pq-ehoi9W8Yd2DzlRnBRuZOA=&amp;tbnid=jq4aj-lrGpBm2M:&amp;tbnh=117&amp;tbnw=124&amp;prev=/images?q=save+the+planet&amp;gbv=2&amp;hl=en" TargetMode="Externa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Student\Local%20Settings\Temporary%20Internet%20Files\Content.IE5\ZRLJZ5OW\MSj04378780000%5b1%5d.wav" TargetMode="External"/><Relationship Id="rId6" Type="http://schemas.openxmlformats.org/officeDocument/2006/relationships/image" Target="../media/image4.jpeg"/><Relationship Id="rId5" Type="http://schemas.openxmlformats.org/officeDocument/2006/relationships/hyperlink" Target="http://images.google.com/imgres?imgurl=http://www.jcsdesignz.com/import/graphics/Recycle/save-our-planet.png&amp;imgrefurl=http://www.jcsdesignz.com/graphics/png/Recycle/save-our-planet/&amp;h=306&amp;w=265&amp;sz=58&amp;hl=en&amp;start=16&amp;usg=__fqGm4ddw29t1ix6DEtfcRS2QlXM=&amp;tbnid=lzdh4xvcWI60hM:&amp;tbnh=117&amp;tbnw=101&amp;prev=/images?q=save+the+planet&amp;gbv=2&amp;hl=en" TargetMode="External"/><Relationship Id="rId10" Type="http://schemas.openxmlformats.org/officeDocument/2006/relationships/image" Target="../media/image6.jpeg"/><Relationship Id="rId4" Type="http://schemas.openxmlformats.org/officeDocument/2006/relationships/image" Target="../media/image3.png"/><Relationship Id="rId9" Type="http://schemas.openxmlformats.org/officeDocument/2006/relationships/hyperlink" Target="http://images.google.com/imgres?imgurl=http://www.whatstoxic.com/images/earth_in_hands_kzj1.jpg&amp;imgrefurl=http://www.whatstoxic.com/&amp;h=346&amp;w=347&amp;sz=100&amp;hl=en&amp;start=30&amp;usg=__v1KH_p6uRnFtYX4KcePHwZUSHyA=&amp;tbnid=9xcHlPzCan5nPM:&amp;tbnh=120&amp;tbnw=120&amp;prev=/images?q=earth+in+hands&amp;start=21&amp;gbv=2&amp;ndsp=21&amp;hl=en&amp;sa=N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20.jpeg"/><Relationship Id="rId7" Type="http://schemas.openxmlformats.org/officeDocument/2006/relationships/image" Target="../media/image22.jpeg"/><Relationship Id="rId2" Type="http://schemas.openxmlformats.org/officeDocument/2006/relationships/hyperlink" Target="http://images.google.com/imgres?imgurl=http://www.memorable-beach-vacations.com/image-files/florida-satellite-beach-atlantic-ocean-waves-surf-bird-640w-8900ect.jpg&amp;imgrefurl=http://www.memorable-beach-vacations.com/beach-video-ocean-waves.html&amp;h=414&amp;w=640&amp;sz=43&amp;hl=en&amp;start=46&amp;usg=__ydrOw8HCxHFuAZJkEeZUtHkIgKs=&amp;tbnid=g9oIAMembwwicM:&amp;tbnh=89&amp;tbnw=137&amp;prev=/images?q=Ocean+pictures&amp;start=42&amp;gbv=2&amp;ndsp=21&amp;hl=en&amp;sa=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google.com/imgres?imgurl=http://www.thestarhotel.com.au/images/great_ocean_road_12_Apostles.jpg&amp;imgrefurl=http://www.thestarhotel.com.au/Location.html&amp;h=480&amp;w=640&amp;sz=37&amp;hl=en&amp;start=3&amp;usg=___vW7YSegaMx4rUP3r6rh1Q8RY2I=&amp;tbnid=yk1W31nriq1O1M:&amp;tbnh=103&amp;tbnw=137&amp;prev=/images?q=great+Ocean+pictures&amp;gbv=2&amp;hl=en" TargetMode="External"/><Relationship Id="rId5" Type="http://schemas.openxmlformats.org/officeDocument/2006/relationships/image" Target="../media/image21.jpeg"/><Relationship Id="rId10" Type="http://schemas.openxmlformats.org/officeDocument/2006/relationships/image" Target="../media/image24.jpeg"/><Relationship Id="rId4" Type="http://schemas.openxmlformats.org/officeDocument/2006/relationships/hyperlink" Target="http://images.google.com/imgres?imgurl=http://static.howstuffworks.com/gif/ocean-current-1.jpg&amp;imgrefurl=http://science.howstuffworks.com/ocean-current.htm&amp;h=317&amp;w=400&amp;sz=25&amp;hl=en&amp;start=12&amp;usg=__tWPd9ojFAncfdCLBtMEl-BpHDUQ=&amp;tbnid=Co46oZl6RXTtIM:&amp;tbnh=98&amp;tbnw=124&amp;prev=/images?q=Ocean&amp;gbv=2&amp;hl=en" TargetMode="External"/><Relationship Id="rId9" Type="http://schemas.openxmlformats.org/officeDocument/2006/relationships/hyperlink" Target="http://images.google.com/imgres?imgurl=http://www.avidimages.com/preview/2007/03/27/green_and_blue_glass_shells_and_shapes_avidimages_1802_prev.jpg&amp;imgrefurl=http://www.avidimages.com/view.php?id=1802&amp;h=375&amp;w=500&amp;sz=70&amp;hl=en&amp;start=9&amp;usg=__F5Mvc60DVVy1PVwVlwfX3KfxtKQ=&amp;tbnid=LVWvE2gGnlN1EM:&amp;tbnh=98&amp;tbnw=130&amp;prev=/images?q=shells&amp;gbv=2&amp;hl=en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28.jpeg"/><Relationship Id="rId2" Type="http://schemas.openxmlformats.org/officeDocument/2006/relationships/hyperlink" Target="http://images.google.com/imgres?imgurl=http://baytrail.abag.ca.gov/vtour/map4/access/CyteHils/Trail_to_Red_Hill_Summit.JPG&amp;imgrefurl=http://baytrail.abag.ca.gov/vtour/map4/access/CyteHils/CyteHils2.htm&amp;h=419&amp;w=310&amp;sz=32&amp;hl=en&amp;start=12&amp;usg=__KTkK0wgbI37PRIId-qfTFVmfvrI=&amp;tbnid=DDciBVhmwhu1TM:&amp;tbnh=125&amp;tbnw=92&amp;prev=/images?q=hill&amp;gbv=2&amp;hl=e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google.com/imgres?imgurl=http://www.sacred-destinations.com/england/images/avebury/silbury-hill/silbury-hill-hdr-cc-tag.jpg&amp;imgrefurl=http://www.sacred-destinations.com/england/silbury-hill.htm&amp;h=1024&amp;w=768&amp;sz=548&amp;hl=en&amp;start=42&amp;usg=__3D2MS7vLCgGfzEjzqFR3mcYp9SU=&amp;tbnid=gw6YwJ9JqkovzM:&amp;tbnh=150&amp;tbnw=113&amp;prev=/images?q=grassy+hill&amp;start=21&amp;gbv=2&amp;ndsp=21&amp;hl=en&amp;sa=N" TargetMode="External"/><Relationship Id="rId5" Type="http://schemas.openxmlformats.org/officeDocument/2006/relationships/image" Target="../media/image27.jpeg"/><Relationship Id="rId4" Type="http://schemas.openxmlformats.org/officeDocument/2006/relationships/hyperlink" Target="http://images.google.com/imgres?imgurl=http://jeremy.lwidof.net/downloads/grassy_hill_web.jpg&amp;imgrefurl=http://jeremy.lwidof.net/&amp;h=1080&amp;w=1920&amp;sz=385&amp;hl=en&amp;start=2&amp;usg=__fIqucD_BCXQVwIsmDJpWhJFkmmw=&amp;tbnid=SVuO9v8exnT_xM:&amp;tbnh=84&amp;tbnw=150&amp;prev=/images?q=grassy+hill&amp;gbv=2&amp;ndsp=21&amp;hl=en&amp;sa=X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5.jpeg"/><Relationship Id="rId2" Type="http://schemas.openxmlformats.org/officeDocument/2006/relationships/hyperlink" Target="http://images.google.com/imgres?imgurl=http://www.richard-seaman.com/Wallpaper/USA/States/GrandCanyonEscarpments.jpg&amp;imgrefurl=http://www.richard-seaman.com/Wallpaper/USA/States/index.html&amp;h=864&amp;w=1152&amp;sz=405&amp;hl=en&amp;start=11&amp;um=1&amp;usg=__k2SaE9ZozO7pojP4dWGGFwSChwE=&amp;tbnid=g3RBALhJxFe_aM:&amp;tbnh=112&amp;tbnw=150&amp;prev=/images?q=pictures+of+escarpments&amp;um=1&amp;hl=e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google.com/imgres?imgurl=http://www.sines.pt/PT/PublishingImages/Concelho/Geografia/geografia_morfologia4.jpg&amp;imgrefurl=http://www.sines.pt/EN/municipality/parishofportocovo/Pages/default.aspx&amp;h=203&amp;w=270&amp;sz=24&amp;hl=en&amp;start=59&amp;um=1&amp;usg=__4w53NaVBkBiWiJOqFD_MkTQuJ30=&amp;tbnid=-mUfHNZxMpsAkM:&amp;tbnh=85&amp;tbnw=113&amp;prev=/images?q=pictures+of+escarpments&amp;start=42&amp;ndsp=21&amp;um=1&amp;hl=en&amp;sa=N" TargetMode="External"/><Relationship Id="rId5" Type="http://schemas.openxmlformats.org/officeDocument/2006/relationships/image" Target="../media/image34.jpeg"/><Relationship Id="rId4" Type="http://schemas.openxmlformats.org/officeDocument/2006/relationships/hyperlink" Target="http://images.google.com/imgres?imgurl=http://www.english-nature.org.uk/ImageLibrary/web/15/15602.jpg&amp;imgrefurl=http://www.english-nature.org.uk/imagelibrary/image_details.cfm?id=109230&amp;h=360&amp;w=550&amp;sz=28&amp;hl=en&amp;start=33&amp;um=1&amp;usg=__DZJaGhNn3_HbSfB2jNG6T0ZR2mk=&amp;tbnid=_mOXPAC2wT2p1M:&amp;tbnh=87&amp;tbnw=133&amp;prev=/images?q=pictures+of+escarpments&amp;start=21&amp;ndsp=21&amp;um=1&amp;hl=en&amp;sa=N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hyperlink" Target="http://images.google.com/imgres?imgurl=http://www.sln.org.uk/geography/images/Iceland/Waterfalls/7.16-Tectonic-faults-have-c.jpg&amp;imgrefurl=http://www.sln.org.uk/geography/SLNgeography@Iceland7.htm&amp;h=400&amp;w=300&amp;sz=61&amp;hl=en&amp;start=6&amp;um=1&amp;usg=__8uc63RDBatvcEUMT5U_ITAtr8I4=&amp;tbnid=FlUjRI6icDbKhM:&amp;tbnh=124&amp;tbnw=93&amp;prev=/images?q=pictures+of+faults&amp;um=1&amp;hl=en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hyperlink" Target="http://images.google.com/imgres?imgurl=http://www.alpinenz.com/images/fault.jpg&amp;imgrefurl=http://www.alpinenz.com/Red-Hills.html&amp;h=672&amp;w=950&amp;sz=199&amp;hl=en&amp;start=24&amp;um=1&amp;usg=__X0rFqmIm6DKgSR_tKFcQIAwM-V8=&amp;tbnid=eN-0_ldFAjaYUM:&amp;tbnh=105&amp;tbnw=148&amp;prev=/images?q=pictures+of+faults&amp;start=21&amp;ndsp=21&amp;um=1&amp;hl=en&amp;sa=N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upload.wikimedia.org/wikipedia/commons/b/b2/Glacier_mountain_range.jpg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http://www.uky.edu/OtherOrgs/KPS/pages/conferences/novascotia/nov158c.jpg&amp;imgrefurl=http://www.uky.edu/OtherOrgs/KPS/pages/conferences/novascotia/novascotia.html&amp;h=285&amp;w=423&amp;sz=31&amp;hl=en&amp;start=4&amp;um=1&amp;usg=__k4gkj2Wi4NDVht9uWOvYnzDzWjU=&amp;tbnid=QKroXaP0vIK2gM:&amp;tbnh=85&amp;tbnw=126&amp;prev=/images?q=mouth+of+a+river&amp;um=1&amp;hl=en&amp;sa=X" TargetMode="Externa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http://www.aloha.com/~lifeguards/beach101801.jpg&amp;imgrefurl=http://www.aloha.com/~lifeguards/bech_dir.html&amp;h=261&amp;w=495&amp;sz=22&amp;hl=en&amp;start=21&amp;usg=__0Wc9UyyBEdBR3KgVGmQL77bIY9k=&amp;tbnid=NL-1fMjs3zOXHM:&amp;tbnh=69&amp;tbnw=130&amp;prev=/images?q=Beach&amp;gbv=2&amp;hl=en&amp;sa=G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C:\Documents and Settings\Student\Local Settings\Temporary Internet Files\Content.IE5\CPCRORK7\MPj04384750000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MSj04378780000[1]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219200" y="426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7169" y="5403850"/>
            <a:ext cx="6698456" cy="1470025"/>
          </a:xfrm>
        </p:spPr>
        <p:txBody>
          <a:bodyPr>
            <a:normAutofit fontScale="90000"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n-US" sz="6000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Geography Definitions</a:t>
            </a:r>
            <a:endParaRPr lang="en-US" sz="6000" dirty="0">
              <a:solidFill>
                <a:schemeClr val="accent1">
                  <a:tint val="83000"/>
                  <a:satMod val="1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4340" name="Picture 2" descr="http://tbn0.google.com/images?q=tbn:lzdh4xvcWI60hM:http://www.jcsdesignz.com/import/graphics/Recycle/save-our-planet.png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600" y="4275138"/>
            <a:ext cx="198120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4" descr="http://tbn0.google.com/images?q=tbn:jq4aj-lrGpBm2M:http://www.educantabria.es/binary/128/save%2520the%2520planet.jpg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34200" y="381000"/>
            <a:ext cx="1827213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8" descr="http://tbn0.google.com/images?q=tbn:9xcHlPzCan5nPM:http://www.whatstoxic.com/images/earth_in_hands_kzj1.jpg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33400" y="8382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2514600" y="3048000"/>
            <a:ext cx="1479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/>
              <a:t>By Sarah Cu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Ocean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578" name="Content Placeholder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2155825"/>
          </a:xfrm>
        </p:spPr>
        <p:txBody>
          <a:bodyPr/>
          <a:lstStyle/>
          <a:p>
            <a:pPr eaLnBrk="1" hangingPunct="1"/>
            <a:r>
              <a:rPr lang="en-US" smtClean="0"/>
              <a:t>The entire body of salt water that covers more than 70 percent of the earth's surface.</a:t>
            </a:r>
          </a:p>
        </p:txBody>
      </p:sp>
      <p:pic>
        <p:nvPicPr>
          <p:cNvPr id="24579" name="Picture 4" descr="http://tbn0.google.com/images?q=tbn:g9oIAMembwwicM:http://www.memorable-beach-vacations.com/image-files/florida-satellite-beach-atlantic-ocean-waves-surf-bird-640w-8900ect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9400" y="381000"/>
            <a:ext cx="19939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2" descr="http://tbn0.google.com/images?q=tbn:Co46oZl6RXTtIM:http://static.howstuffworks.com/gif/ocean-current-1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4400" y="3898900"/>
            <a:ext cx="2971800" cy="234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6" descr="http://tbn0.google.com/images?q=tbn:yk1W31nriq1O1M:http://www.thestarhotel.com.au/images/great_ocean_road_12_Apostles.jpg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1000" y="5334000"/>
            <a:ext cx="160972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8" descr="C:\Documents and Settings\Student\Local Settings\Temporary Internet Files\Content.IE5\ZRLJZ5OW\MPj04387660000[1]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486400" y="3657600"/>
            <a:ext cx="32004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10" descr="http://tbn0.google.com/images?q=tbn:LVWvE2gGnlN1EM:http://www.avidimages.com/preview/2007/03/27/green_and_blue_glass_shells_and_shapes_avidimages_1802_prev.jpg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219200" y="488950"/>
            <a:ext cx="1600200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" descr="C:\Documents and Settings\Student\Local Settings\Temporary Internet Files\Content.IE5\S1AFSHEN\MPj0144382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Prairie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pPr eaLnBrk="1" hangingPunct="1"/>
            <a:r>
              <a:rPr lang="en-US" smtClean="0"/>
              <a:t>An extensive area of flat or rolling, predominantly treeless grassland, especially the large tract or plain of central North America.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Hill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626" name="Content Placeholder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1470025"/>
          </a:xfrm>
        </p:spPr>
        <p:txBody>
          <a:bodyPr/>
          <a:lstStyle/>
          <a:p>
            <a:pPr eaLnBrk="1" hangingPunct="1"/>
            <a:r>
              <a:rPr lang="en-US" smtClean="0"/>
              <a:t>A well-defined natural elevation smaller than a mountain.</a:t>
            </a:r>
          </a:p>
        </p:txBody>
      </p:sp>
      <p:pic>
        <p:nvPicPr>
          <p:cNvPr id="26627" name="Picture 2" descr="http://tbn0.google.com/images?q=tbn:DDciBVhmwhu1TM:http://baytrail.abag.ca.gov/vtour/map4/access/CyteHils/Trail_to_Red_Hill_Summit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3962400"/>
            <a:ext cx="1600200" cy="217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 descr="http://tbn0.google.com/images?q=tbn:SVuO9v8exnT_xM:http://jeremy.lwidof.net/downloads/grassy_hill_web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05000" y="3276600"/>
            <a:ext cx="319722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6" descr="http://tbn0.google.com/images?q=tbn:gw6YwJ9JqkovzM:http://www.sacred-destinations.com/england/images/avebury/silbury-hill/silbury-hill-hdr-cc-tag.jpg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67400" y="3124200"/>
            <a:ext cx="2135188" cy="283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http://www.sutron.com/images/USACE_ColebrookRiverLak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Reservoir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1143000" y="1882775"/>
            <a:ext cx="7543800" cy="1393825"/>
          </a:xfrm>
        </p:spPr>
        <p:txBody>
          <a:bodyPr/>
          <a:lstStyle/>
          <a:p>
            <a:pPr eaLnBrk="1" hangingPunct="1"/>
            <a:r>
              <a:rPr lang="en-US" smtClean="0"/>
              <a:t>An artificial lake, used to store water for various uses.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 descr="C:\Documents and Settings\Student\Local Settings\Temporary Internet Files\Content.IE5\A9FG5OBQ\MPj0422504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Wetland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A usually low-lying area of soft waterlogged ground and standing water</a:t>
            </a:r>
            <a:endParaRPr lang="en-US" dirty="0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5" descr="C:\Documents and Settings\Student\Local Settings\Temporary Internet Files\Content.IE5\A9FG5OBQ\MPj0428619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2" descr="C:\Documents and Settings\Student\Local Settings\Temporary Internet Files\Content.IE5\ZRLJZ5OW\MPj04332480000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2667000"/>
            <a:ext cx="268605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Rural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9700" name="Content Placeholder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pPr eaLnBrk="1" hangingPunct="1"/>
            <a:r>
              <a:rPr lang="en-US" smtClean="0"/>
              <a:t>Of, relating to, or characteristic of the country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Escarpment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0722" name="Content Placeholder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pPr eaLnBrk="1" hangingPunct="1"/>
            <a:r>
              <a:rPr lang="en-US" smtClean="0"/>
              <a:t>A steep slope or long cliff that results from erosion or faulting and separates two relatively level areas of differing elevations.</a:t>
            </a:r>
          </a:p>
        </p:txBody>
      </p:sp>
      <p:pic>
        <p:nvPicPr>
          <p:cNvPr id="30723" name="Picture 2" descr="http://tbn0.google.com/images?q=tbn:g3RBALhJxFe_aM:http://www.richard-seaman.com/Wallpaper/USA/States/GrandCanyonEscarpments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3733800"/>
            <a:ext cx="29591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4" descr="http://tbn0.google.com/images?q=tbn:_mOXPAC2wT2p1M:http://www.english-nature.org.uk/ImageLibrary/web/15/15602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86400" y="228600"/>
            <a:ext cx="2547938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6" descr="http://tbn0.google.com/images?q=tbn:-mUfHNZxMpsAkM:http://www.sines.pt/PT/PublishingImages/Concelho/Geografia/geografia_morfologia4.jpg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90600" y="4191000"/>
            <a:ext cx="2595563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" descr="C:\Documents and Settings\Student\Local Settings\Temporary Internet Files\Content.IE5\LW8JHPKD\MPj0434030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Bay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457200" y="2895600"/>
            <a:ext cx="8229600" cy="2460625"/>
          </a:xfrm>
        </p:spPr>
        <p:txBody>
          <a:bodyPr/>
          <a:lstStyle/>
          <a:p>
            <a:pPr eaLnBrk="1" hangingPunct="1"/>
            <a:r>
              <a:rPr lang="en-US" smtClean="0"/>
              <a:t>A bay is a body of water forming an indentation of the shoreline, larger than a cove but smaller than a gulf.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 descr="C:\Documents and Settings\Student\Local Settings\Temporary Internet Files\Content.IE5\A9FG5OBQ\MPj0438908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River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pPr eaLnBrk="1" hangingPunct="1"/>
            <a:r>
              <a:rPr lang="en-US" smtClean="0"/>
              <a:t>A large natural stream of water emptying into an ocean, lake, or other body of water and usually fed along its course by converging tributaries.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Fault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3794" name="Content Placeholder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pPr eaLnBrk="1" hangingPunct="1"/>
            <a:r>
              <a:rPr lang="en-US" smtClean="0"/>
              <a:t>A fractured surface in the earth's crust along which rocks have travelled relative to each other.</a:t>
            </a:r>
          </a:p>
        </p:txBody>
      </p:sp>
      <p:pic>
        <p:nvPicPr>
          <p:cNvPr id="33795" name="Picture 2" descr="http://tbn0.google.com/images?q=tbn:FlUjRI6icDbKhM:http://www.sln.org.uk/geography/images/Iceland/Waterfalls/7.16-Tectonic-faults-have-c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3048000"/>
            <a:ext cx="2667000" cy="35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4" descr="http://tbn0.google.com/images?q=tbn:eN-0_ldFAjaYUM:http://www.alpinenz.com/images/fault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" y="4038600"/>
            <a:ext cx="3021013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Image:Glacier mountain range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Mountain Range 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124200"/>
            <a:ext cx="8229600" cy="2917792"/>
          </a:xfrm>
        </p:spPr>
        <p:txBody>
          <a:bodyPr>
            <a:normAutofit fontScale="92500" lnSpcReduction="20000"/>
          </a:bodyPr>
          <a:lstStyle/>
          <a:p>
            <a:pPr marL="448056" indent="-384048" algn="ctr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sz="5400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 A series of mountain ridges alike in form, direction, and origin.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C:\Documents and Settings\Student\Local Settings\Temporary Internet Files\Content.IE5\S1AFSHEN\MPj0403765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228600"/>
            <a:ext cx="6400800" cy="1399032"/>
          </a:xfrm>
        </p:spPr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Canal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7848600" cy="4702175"/>
          </a:xfrm>
        </p:spPr>
        <p:txBody>
          <a:bodyPr/>
          <a:lstStyle/>
          <a:p>
            <a:pPr eaLnBrk="1" hangingPunct="1"/>
            <a:r>
              <a:rPr lang="en-US" smtClean="0"/>
              <a:t>An artificial waterway or artificially improved river used for travel, shipping, or irrigation.</a:t>
            </a:r>
          </a:p>
        </p:txBody>
      </p:sp>
      <p:pic>
        <p:nvPicPr>
          <p:cNvPr id="34820" name="Picture 1" descr="C:\Documents and Settings\Student\Local Settings\Temporary Internet Files\Content.IE5\S1AFSHEN\MPj04034860000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0" y="3276600"/>
            <a:ext cx="2081213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1" descr="C:\Documents and Settings\Student\Local Settings\Temporary Internet Files\Content.IE5\S1AFSHEN\MPj04364240000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Cliff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pPr eaLnBrk="1" hangingPunct="1"/>
            <a:r>
              <a:rPr lang="en-US" smtClean="0"/>
              <a:t>A steep rock face, usually facing the sea.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C:\Documents and Settings\Student\Local Settings\Temporary Internet Files\Content.IE5\45KTIB4X\MPj0439284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3" descr="http://tbn0.google.com/images?q=tbn:QKroXaP0vIK2gM:http://www.uky.edu/OtherOrgs/KPS/pages/conferences/novascotia/nov158c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9800" y="4572000"/>
            <a:ext cx="213360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010400" cy="1399032"/>
          </a:xfrm>
        </p:spPr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Mouth (of river)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200" y="1676400"/>
            <a:ext cx="3124200" cy="1393792"/>
          </a:xfrm>
        </p:spPr>
        <p:txBody>
          <a:bodyPr>
            <a:normAutofit fontScale="85000" lnSpcReduction="2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The end of a river out of which water flows.</a:t>
            </a:r>
            <a:endParaRPr lang="en-US" b="1" dirty="0">
              <a:ln w="50800"/>
              <a:solidFill>
                <a:schemeClr val="bg1">
                  <a:shade val="50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Documents and Settings\Student\Local Settings\Temporary Internet Files\Content.IE5\QZ2VQXUR\MPj0438614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n-US" sz="5400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Lake</a:t>
            </a:r>
            <a:endParaRPr lang="en-US" sz="5400" dirty="0">
              <a:solidFill>
                <a:schemeClr val="accent1">
                  <a:tint val="83000"/>
                  <a:satMod val="1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3070225"/>
          </a:xfrm>
        </p:spPr>
        <p:txBody>
          <a:bodyPr/>
          <a:lstStyle/>
          <a:p>
            <a:pPr algn="ctr" eaLnBrk="1" hangingPunct="1"/>
            <a:r>
              <a:rPr lang="en-US" sz="6000" smtClean="0"/>
              <a:t> A large inland body of fresh water or salt water.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Documents and Settings\Student\Local Settings\Temporary Internet Files\Content.IE5\812VSLEZ\MPj04243850000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Dune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743200"/>
            <a:ext cx="7162800" cy="2308225"/>
          </a:xfrm>
        </p:spPr>
        <p:txBody>
          <a:bodyPr>
            <a:normAutofit fontScale="70000" lnSpcReduction="20000"/>
          </a:bodyPr>
          <a:lstStyle/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sz="6000" dirty="0" smtClean="0"/>
              <a:t> </a:t>
            </a:r>
            <a:r>
              <a:rPr lang="en-US" sz="8600" dirty="0" smtClean="0"/>
              <a:t>A hill or ridge of wind-blown sand.</a:t>
            </a:r>
            <a:endParaRPr lang="en-US" sz="8600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8" descr="C:\Documents and Settings\Student\Local Settings\Temporary Internet Files\Content.IE5\812VSLEZ\MPj0439175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Beach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2993992"/>
          </a:xfrm>
        </p:spPr>
        <p:txBody>
          <a:bodyPr>
            <a:normAutofit fontScale="92500"/>
          </a:bodyPr>
          <a:lstStyle/>
          <a:p>
            <a:pPr marL="448056" indent="-384048" algn="ctr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sz="5400" dirty="0" smtClean="0">
                <a:solidFill>
                  <a:schemeClr val="tx2">
                    <a:lumMod val="5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The shore of a body of water, especially when sandy or pebbly.</a:t>
            </a:r>
            <a:endParaRPr lang="en-US" sz="5400" dirty="0">
              <a:solidFill>
                <a:schemeClr val="tx2">
                  <a:lumMod val="5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9460" name="Picture 2" descr="http://tbn0.google.com/images?q=tbn:NL-1fMjs3zOXHM:http://www.aloha.com/~lifeguards/beach101801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10400" y="304800"/>
            <a:ext cx="1905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4" descr="C:\Documents and Settings\Student\Local Settings\Temporary Internet Files\Content.IE5\WDYF01MV\MPj04388480000[1]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4648200"/>
            <a:ext cx="3352800" cy="199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228600"/>
            <a:ext cx="4724400" cy="1399032"/>
          </a:xfrm>
        </p:spPr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Desert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2232025"/>
          </a:xfrm>
        </p:spPr>
        <p:txBody>
          <a:bodyPr>
            <a:normAutofit fontScale="85000" lnSpcReduction="20000"/>
          </a:bodyPr>
          <a:lstStyle/>
          <a:p>
            <a:pPr marL="448056" indent="-384048" algn="ctr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sz="4800" dirty="0" smtClean="0"/>
              <a:t>A dry, often sandy region of little rainfall, extreme temperatures, and sparse vegetation.</a:t>
            </a:r>
            <a:endParaRPr lang="en-US" sz="4800" dirty="0"/>
          </a:p>
        </p:txBody>
      </p:sp>
      <p:pic>
        <p:nvPicPr>
          <p:cNvPr id="20483" name="Picture 1" descr="C:\Documents and Settings\Student\Local Settings\Temporary Internet Files\Content.IE5\WDYF01MV\MPj0407533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581400"/>
            <a:ext cx="2668588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5" descr="C:\Documents and Settings\Student\Local Settings\Temporary Internet Files\Content.IE5\8XENKHIB\MPj04070240000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9400" y="3505200"/>
            <a:ext cx="2081213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3" descr="C:\Documents and Settings\Student\Local Settings\Temporary Internet Files\Content.IE5\812VSLEZ\MPj04243850000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6200" y="4495800"/>
            <a:ext cx="2252663" cy="147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Documents and Settings\Student\Local Settings\Temporary Internet Files\Content.IE5\S1AFSHEN\MPj0437229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"/>
            <a:ext cx="84582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Tundra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457200" y="1882775"/>
            <a:ext cx="8229600" cy="2536825"/>
          </a:xfrm>
        </p:spPr>
        <p:txBody>
          <a:bodyPr/>
          <a:lstStyle/>
          <a:p>
            <a:pPr eaLnBrk="1" hangingPunct="1"/>
            <a:r>
              <a:rPr lang="en-US" smtClean="0"/>
              <a:t> A treeless area between the icecap and the tree line of Arctic regions, having a permanently frozen subsoil and supporting low-growing vegetation. 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Reef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>
          <a:xfrm>
            <a:off x="914400" y="1524000"/>
            <a:ext cx="8229600" cy="2003425"/>
          </a:xfrm>
        </p:spPr>
        <p:txBody>
          <a:bodyPr/>
          <a:lstStyle/>
          <a:p>
            <a:pPr eaLnBrk="1" hangingPunct="1"/>
            <a:r>
              <a:rPr lang="en-US" smtClean="0"/>
              <a:t>A strip or ridge of rocks, sand, or coral that rises to or near the surface of a body of water.</a:t>
            </a:r>
          </a:p>
        </p:txBody>
      </p:sp>
      <p:pic>
        <p:nvPicPr>
          <p:cNvPr id="22531" name="Picture 2" descr="C:\Documents and Settings\Student\Local Settings\Temporary Internet Files\Content.IE5\LW8JHPKD\MPj0414031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276600"/>
            <a:ext cx="228758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 descr="C:\Documents and Settings\Student\Local Settings\Temporary Internet Files\Content.IE5\A9FG5OBQ\MPj04074500000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2819400"/>
            <a:ext cx="2081213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Documents and Settings\Student\Local Settings\Temporary Internet Files\Content.IE5\S1AFSHEN\MPj0414052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52400"/>
            <a:ext cx="83820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304800"/>
            <a:ext cx="5334000" cy="1399032"/>
          </a:xfrm>
        </p:spPr>
        <p:txBody>
          <a:bodyPr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</a:rPr>
              <a:t>Atoll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3200" y="1752600"/>
            <a:ext cx="3581400" cy="3276600"/>
          </a:xfrm>
        </p:spPr>
        <p:txBody>
          <a:bodyPr>
            <a:normAutofit/>
          </a:bodyPr>
          <a:lstStyle/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A ring like coral island and reef that nearly or entirely encloses a lagoon.</a:t>
            </a:r>
            <a:endParaRPr lang="en-US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112</TotalTime>
  <Words>245</Words>
  <Application>Microsoft Office PowerPoint</Application>
  <PresentationFormat>On-screen Show (4:3)</PresentationFormat>
  <Paragraphs>19</Paragraphs>
  <Slides>22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Design Template</vt:lpstr>
      </vt:variant>
      <vt:variant>
        <vt:i4>7</vt:i4>
      </vt:variant>
      <vt:variant>
        <vt:lpstr>Slide Titles</vt:lpstr>
      </vt:variant>
      <vt:variant>
        <vt:i4>22</vt:i4>
      </vt:variant>
    </vt:vector>
  </HeadingPairs>
  <TitlesOfParts>
    <vt:vector size="34" baseType="lpstr">
      <vt:lpstr>Arial</vt:lpstr>
      <vt:lpstr>Century Gothic</vt:lpstr>
      <vt:lpstr>Wingdings 2</vt:lpstr>
      <vt:lpstr>Verdana</vt:lpstr>
      <vt:lpstr>Calibri</vt:lpstr>
      <vt:lpstr>Verve</vt:lpstr>
      <vt:lpstr>Verve</vt:lpstr>
      <vt:lpstr>Verve</vt:lpstr>
      <vt:lpstr>Verve</vt:lpstr>
      <vt:lpstr>Verve</vt:lpstr>
      <vt:lpstr>Verve</vt:lpstr>
      <vt:lpstr>Verve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Geography Definitions</dc:title>
  <dc:creator> </dc:creator>
  <cp:lastModifiedBy>Debra Coter</cp:lastModifiedBy>
  <cp:revision>35</cp:revision>
  <dcterms:created xsi:type="dcterms:W3CDTF">2008-09-30T15:24:57Z</dcterms:created>
  <dcterms:modified xsi:type="dcterms:W3CDTF">2008-10-25T16:43:44Z</dcterms:modified>
</cp:coreProperties>
</file>